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ac44872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ac44872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2fc2d043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2fc2d043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2fc2d043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2fc2d043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2fc2d043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2fc2d043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2fc2d043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2fc2d043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2fc2d043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2fc2d043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2fc2d043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2fc2d043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2fc2d043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2fc2d043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b531d64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b531d64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b531d64e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b531d64e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2fc2d043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2fc2d043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2fc2d0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2fc2d0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2fc2d043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2fc2d043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2fc2d043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2fc2d043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2fc2d043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2fc2d043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d5e91aa8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fd5e91aa8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cf5b1cc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cf5b1cc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b531d64e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3b531d64e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43aba26a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43aba26a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43aba26a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a43aba26a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43aba26a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a43aba26a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a43aba26a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a43aba26a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2fc2d04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2fc2d04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b531d64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b531d64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b531d64e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b531d64e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d5e91aa8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fd5e91aa8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d5e91aa83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fd5e91aa8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d5e91aa8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fd5e91aa8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d5e91aa83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fd5e91aa83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fd5e91aa8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fd5e91aa8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2d2ccb79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d2d2ccb79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2d2ccb79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2d2ccb79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d5e91aa8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fd5e91aa8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2fc2d043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2fc2d043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3b531d64e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3b531d64e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b531d64e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b531d64e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2d2ccb79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d2d2ccb79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3b531d64e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3b531d64e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d5e91aa83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fd5e91aa83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fd5e91aa83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fd5e91aa8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b531d64e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b531d64e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0c0d1b99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0c0d1b99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d5e91aa83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fd5e91aa8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d5e91aa83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fd5e91aa83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2fc2d043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2fc2d04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466dc01bd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466dc01bd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466dc01bd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466dc01b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66dc01bd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66dc01bd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66dc01bd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466dc01bd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466dc01bd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466dc01bd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466dc01bd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466dc01bd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66dc01b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66dc01b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474d01ef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474d01ef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66dc01bd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466dc01bd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66dc01bd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466dc01bd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314b60be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314b60be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466dc01bd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466dc01bd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66dc01bd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66dc01bd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466dc01bd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466dc01bd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466dc01bd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466dc01bd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466dc01bd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466dc01bd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466dc01bd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466dc01b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466dc01bd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466dc01bd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466dc01bd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466dc01bd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466dc01bd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466dc01bd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466dc01bd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466dc01bd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2fc2d043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2fc2d043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466dc01bd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466dc01bd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466dc01bd7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466dc01bd7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466dc01bd7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466dc01bd7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466dc01bd7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466dc01bd7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466dc01bd7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466dc01bd7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466dc01bd7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466dc01bd7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466dc01bd7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466dc01bd7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466dc01bd7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466dc01bd7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466dc01bd7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466dc01bd7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466dc01bd7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466dc01bd7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2fc2d04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2fc2d04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474d01ef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474d01ef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466dc01bd7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466dc01bd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466dc01bd7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466dc01bd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466dc01bd7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466dc01bd7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466dc01bd7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466dc01bd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466dc01bd7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466dc01bd7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466dc01bd7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466dc01bd7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06478947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06478947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01f3dbeb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01f3dbeb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reativecommons.org/licenses/by/3.0/b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hyperlink" Target="https://learning.oreilly.com/library/view/patterns-for-api/9780137670093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3.png"/><Relationship Id="rId4" Type="http://schemas.openxmlformats.org/officeDocument/2006/relationships/hyperlink" Target="https://www.thoughtworks.com/insights/blog/agile-engineering-practices/solid-principles-how-to-create-a-code-that-is-easy-to-extend-and-maintain-part-1" TargetMode="External"/><Relationship Id="rId5" Type="http://schemas.openxmlformats.org/officeDocument/2006/relationships/image" Target="../media/image1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Compreensão, Manutenção e Evolução de Software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50"/>
              <a:t>Cap. 4 - Código Flexível a Mudanças</a:t>
            </a:r>
            <a:endParaRPr b="1" sz="3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Prof. Marco Tulio Valente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751450" y="4455775"/>
            <a:ext cx="7695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Licença </a:t>
            </a:r>
            <a:r>
              <a:rPr lang="en" sz="1200" u="sng">
                <a:solidFill>
                  <a:srgbClr val="666666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; permite copiar, distribuir, adaptar etc; porém, créditos devem ser dados ao autor dos slides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" type="body"/>
          </p:nvPr>
        </p:nvSpPr>
        <p:spPr>
          <a:xfrm>
            <a:off x="311700" y="16096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/>
              <a:t>Qual é a vantagem de information hiding?</a:t>
            </a:r>
            <a:endParaRPr sz="3200"/>
          </a:p>
        </p:txBody>
      </p:sp>
      <p:sp>
        <p:nvSpPr>
          <p:cNvPr id="163" name="Google Shape;163;p3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75" y="744475"/>
            <a:ext cx="6906004" cy="39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problema com esse c</a:t>
            </a:r>
            <a:r>
              <a:rPr lang="en"/>
              <a:t>ódigo?</a:t>
            </a:r>
            <a:endParaRPr/>
          </a:p>
        </p:txBody>
      </p:sp>
      <p:sp>
        <p:nvSpPr>
          <p:cNvPr id="171" name="Google Shape;171;p35"/>
          <p:cNvSpPr/>
          <p:nvPr/>
        </p:nvSpPr>
        <p:spPr>
          <a:xfrm>
            <a:off x="3507325" y="1048400"/>
            <a:ext cx="3390600" cy="48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3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problema com esse código?</a:t>
            </a:r>
            <a:endParaRPr/>
          </a:p>
        </p:txBody>
      </p:sp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50" y="865325"/>
            <a:ext cx="4990501" cy="20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3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problema com esse código?</a:t>
            </a:r>
            <a:endParaRPr/>
          </a:p>
        </p:txBody>
      </p:sp>
      <p:pic>
        <p:nvPicPr>
          <p:cNvPr id="185" name="Google Shape;1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50" y="789125"/>
            <a:ext cx="5111075" cy="28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problema com esse código?</a:t>
            </a:r>
            <a:endParaRPr/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51" y="865325"/>
            <a:ext cx="5147500" cy="31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problema com esse código?</a:t>
            </a:r>
            <a:endParaRPr/>
          </a:p>
        </p:txBody>
      </p:sp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65325"/>
            <a:ext cx="7689149" cy="21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problema com esse design?</a:t>
            </a:r>
            <a:endParaRPr/>
          </a:p>
        </p:txBody>
      </p:sp>
      <p:sp>
        <p:nvSpPr>
          <p:cNvPr id="206" name="Google Shape;206;p40"/>
          <p:cNvSpPr/>
          <p:nvPr/>
        </p:nvSpPr>
        <p:spPr>
          <a:xfrm>
            <a:off x="3186800" y="2904125"/>
            <a:ext cx="1318150" cy="906600"/>
          </a:xfrm>
          <a:prstGeom prst="flowChartMagneticDisk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arq1.db</a:t>
            </a:r>
            <a:endParaRPr/>
          </a:p>
        </p:txBody>
      </p:sp>
      <p:sp>
        <p:nvSpPr>
          <p:cNvPr id="207" name="Google Shape;207;p40"/>
          <p:cNvSpPr/>
          <p:nvPr/>
        </p:nvSpPr>
        <p:spPr>
          <a:xfrm>
            <a:off x="1897750" y="1498075"/>
            <a:ext cx="1608900" cy="633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Microsservi</a:t>
            </a:r>
            <a:r>
              <a:rPr lang="en"/>
              <a:t>ço B</a:t>
            </a:r>
            <a:endParaRPr/>
          </a:p>
        </p:txBody>
      </p:sp>
      <p:sp>
        <p:nvSpPr>
          <p:cNvPr id="208" name="Google Shape;208;p40"/>
          <p:cNvSpPr txBox="1"/>
          <p:nvPr/>
        </p:nvSpPr>
        <p:spPr>
          <a:xfrm>
            <a:off x="2751025" y="2364375"/>
            <a:ext cx="75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grava</a:t>
            </a:r>
            <a:endParaRPr/>
          </a:p>
        </p:txBody>
      </p:sp>
      <p:cxnSp>
        <p:nvCxnSpPr>
          <p:cNvPr id="209" name="Google Shape;209;p40"/>
          <p:cNvCxnSpPr>
            <a:stCxn id="207" idx="2"/>
            <a:endCxn id="206" idx="1"/>
          </p:cNvCxnSpPr>
          <p:nvPr/>
        </p:nvCxnSpPr>
        <p:spPr>
          <a:xfrm>
            <a:off x="2702200" y="2131975"/>
            <a:ext cx="1143600" cy="7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40"/>
          <p:cNvCxnSpPr>
            <a:stCxn id="211" idx="2"/>
            <a:endCxn id="206" idx="1"/>
          </p:cNvCxnSpPr>
          <p:nvPr/>
        </p:nvCxnSpPr>
        <p:spPr>
          <a:xfrm flipH="1">
            <a:off x="3845875" y="2131925"/>
            <a:ext cx="1163400" cy="7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2" name="Google Shape;212;p40"/>
          <p:cNvSpPr txBox="1"/>
          <p:nvPr/>
        </p:nvSpPr>
        <p:spPr>
          <a:xfrm>
            <a:off x="4275025" y="2440575"/>
            <a:ext cx="75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lê</a:t>
            </a:r>
            <a:endParaRPr/>
          </a:p>
        </p:txBody>
      </p:sp>
      <p:sp>
        <p:nvSpPr>
          <p:cNvPr id="213" name="Google Shape;213;p40"/>
          <p:cNvSpPr/>
          <p:nvPr/>
        </p:nvSpPr>
        <p:spPr>
          <a:xfrm>
            <a:off x="4183750" y="1498075"/>
            <a:ext cx="1608900" cy="633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Microsserviço 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problema com essa fun</a:t>
            </a:r>
            <a:r>
              <a:rPr lang="en"/>
              <a:t>ção</a:t>
            </a:r>
            <a:r>
              <a:rPr lang="en"/>
              <a:t>?</a:t>
            </a:r>
            <a:endParaRPr/>
          </a:p>
        </p:txBody>
      </p:sp>
      <p:sp>
        <p:nvSpPr>
          <p:cNvPr id="219" name="Google Shape;219;p41"/>
          <p:cNvSpPr txBox="1"/>
          <p:nvPr/>
        </p:nvSpPr>
        <p:spPr>
          <a:xfrm>
            <a:off x="491500" y="1577275"/>
            <a:ext cx="7829400" cy="109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1111"/>
                </a:solidFill>
                <a:latin typeface="Consolas"/>
                <a:ea typeface="Consolas"/>
                <a:cs typeface="Consolas"/>
                <a:sym typeface="Consolas"/>
              </a:rPr>
              <a:t>public void addNullValueForAttribute(String attribute) {</a:t>
            </a:r>
            <a:endParaRPr sz="1800">
              <a:solidFill>
                <a:srgbClr val="1111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1111"/>
                </a:solidFill>
                <a:latin typeface="Consolas"/>
                <a:ea typeface="Consolas"/>
                <a:cs typeface="Consolas"/>
                <a:sym typeface="Consolas"/>
              </a:rPr>
              <a:t>  data.put(attribute, null);</a:t>
            </a:r>
            <a:endParaRPr sz="1800">
              <a:solidFill>
                <a:srgbClr val="1111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111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p4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311700" y="16096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/>
              <a:t>Significados do termo interface</a:t>
            </a:r>
            <a:endParaRPr sz="3200"/>
          </a:p>
        </p:txBody>
      </p:sp>
      <p:sp>
        <p:nvSpPr>
          <p:cNvPr id="226" name="Google Shape;226;p4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Significados do termo interface</a:t>
            </a:r>
            <a:endParaRPr/>
          </a:p>
        </p:txBody>
      </p:sp>
      <p:sp>
        <p:nvSpPr>
          <p:cNvPr id="232" name="Google Shape;232;p43"/>
          <p:cNvSpPr txBox="1"/>
          <p:nvPr>
            <p:ph idx="1" type="body"/>
          </p:nvPr>
        </p:nvSpPr>
        <p:spPr>
          <a:xfrm>
            <a:off x="311700" y="1152475"/>
            <a:ext cx="85206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Interface: parte vis</a:t>
            </a:r>
            <a:r>
              <a:rPr lang="en" sz="2400"/>
              <a:t>ível de um módulo (nosso uso!)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Interface: construção de uma linguagem </a:t>
            </a:r>
            <a:r>
              <a:rPr lang="en" sz="2100"/>
              <a:t>(palavra reservada)</a:t>
            </a:r>
            <a:endParaRPr sz="2100"/>
          </a:p>
          <a:p>
            <a:pPr indent="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400"/>
              <a:t>Existe ainda um terceiro significado:</a:t>
            </a:r>
            <a:endParaRPr sz="2400"/>
          </a:p>
          <a:p>
            <a:pPr indent="-361950" lvl="1" marL="914400" rtl="0" algn="l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SzPts val="2100"/>
              <a:buChar char="○"/>
            </a:pPr>
            <a:r>
              <a:rPr lang="en" sz="2400"/>
              <a:t>Interface com o usuário (UI), interface com o usuário gráfica (GUI), interface mobile, etc</a:t>
            </a:r>
            <a:endParaRPr sz="2400"/>
          </a:p>
        </p:txBody>
      </p:sp>
      <p:sp>
        <p:nvSpPr>
          <p:cNvPr id="233" name="Google Shape;233;p4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6096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/>
              <a:t>Como facilitar mudanças futuras em meu código?</a:t>
            </a:r>
            <a:endParaRPr sz="3200"/>
          </a:p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em Java</a:t>
            </a:r>
            <a:endParaRPr/>
          </a:p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44"/>
          <p:cNvSpPr txBox="1"/>
          <p:nvPr/>
        </p:nvSpPr>
        <p:spPr>
          <a:xfrm>
            <a:off x="471650" y="1224450"/>
            <a:ext cx="3642300" cy="341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interface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Animal {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void makeSound();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Dog </a:t>
            </a:r>
            <a:r>
              <a:rPr b="1" lang="en">
                <a:solidFill>
                  <a:schemeClr val="dk2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Animal {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void makeSound() {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System.out.println("Woof!");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Cat </a:t>
            </a:r>
            <a:r>
              <a:rPr b="1" lang="en">
                <a:solidFill>
                  <a:schemeClr val="dk2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Animal {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void makeSound() {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System.out.println("Meow!");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Google Shape;241;p44"/>
          <p:cNvSpPr txBox="1"/>
          <p:nvPr/>
        </p:nvSpPr>
        <p:spPr>
          <a:xfrm>
            <a:off x="4521750" y="1205400"/>
            <a:ext cx="3870000" cy="169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MyClass {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void f(</a:t>
            </a:r>
            <a:r>
              <a:rPr lang="en">
                <a:solidFill>
                  <a:schemeClr val="dk2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animal) {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...  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animal.makeSound();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42" name="Google Shape;242;p44"/>
          <p:cNvSpPr txBox="1"/>
          <p:nvPr/>
        </p:nvSpPr>
        <p:spPr>
          <a:xfrm>
            <a:off x="5767950" y="690175"/>
            <a:ext cx="5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Dog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44"/>
          <p:cNvSpPr txBox="1"/>
          <p:nvPr/>
        </p:nvSpPr>
        <p:spPr>
          <a:xfrm>
            <a:off x="6529950" y="690175"/>
            <a:ext cx="5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44"/>
          <p:cNvSpPr txBox="1"/>
          <p:nvPr/>
        </p:nvSpPr>
        <p:spPr>
          <a:xfrm>
            <a:off x="7139550" y="690175"/>
            <a:ext cx="5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etc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5" name="Google Shape;245;p44"/>
          <p:cNvCxnSpPr/>
          <p:nvPr/>
        </p:nvCxnSpPr>
        <p:spPr>
          <a:xfrm>
            <a:off x="6125325" y="1070950"/>
            <a:ext cx="32460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44"/>
          <p:cNvCxnSpPr/>
          <p:nvPr/>
        </p:nvCxnSpPr>
        <p:spPr>
          <a:xfrm flipH="1">
            <a:off x="6580250" y="1027050"/>
            <a:ext cx="91500" cy="4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44"/>
          <p:cNvCxnSpPr/>
          <p:nvPr/>
        </p:nvCxnSpPr>
        <p:spPr>
          <a:xfrm flipH="1">
            <a:off x="6738400" y="1068150"/>
            <a:ext cx="50850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/>
              <a:t>Mesmo que uma classe não implemente uma interface (palavra reservada), ela possui uma interface (seus métodos públicos)</a:t>
            </a:r>
            <a:endParaRPr sz="3200"/>
          </a:p>
        </p:txBody>
      </p:sp>
      <p:sp>
        <p:nvSpPr>
          <p:cNvPr id="253" name="Google Shape;253;p4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a diferença entre API e interface?</a:t>
            </a:r>
            <a:endParaRPr/>
          </a:p>
        </p:txBody>
      </p:sp>
      <p:sp>
        <p:nvSpPr>
          <p:cNvPr id="259" name="Google Shape;259;p4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6"/>
          <p:cNvSpPr/>
          <p:nvPr/>
        </p:nvSpPr>
        <p:spPr>
          <a:xfrm>
            <a:off x="2319300" y="1248125"/>
            <a:ext cx="4568400" cy="2489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6"/>
          <p:cNvSpPr txBox="1"/>
          <p:nvPr/>
        </p:nvSpPr>
        <p:spPr>
          <a:xfrm>
            <a:off x="2727875" y="783800"/>
            <a:ext cx="396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Exemplo: GPT4.5 da openAI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62" name="Google Shape;262;p46"/>
          <p:cNvSpPr/>
          <p:nvPr/>
        </p:nvSpPr>
        <p:spPr>
          <a:xfrm>
            <a:off x="2886225" y="1712725"/>
            <a:ext cx="4683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6"/>
          <p:cNvSpPr/>
          <p:nvPr/>
        </p:nvSpPr>
        <p:spPr>
          <a:xfrm>
            <a:off x="3343425" y="2703325"/>
            <a:ext cx="4683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6"/>
          <p:cNvSpPr/>
          <p:nvPr/>
        </p:nvSpPr>
        <p:spPr>
          <a:xfrm>
            <a:off x="4105425" y="1941325"/>
            <a:ext cx="4683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715025" y="2931925"/>
            <a:ext cx="4683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>
            <a:off x="5019825" y="1636525"/>
            <a:ext cx="4683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6"/>
          <p:cNvSpPr/>
          <p:nvPr/>
        </p:nvSpPr>
        <p:spPr>
          <a:xfrm>
            <a:off x="5858025" y="2779525"/>
            <a:ext cx="4683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6"/>
          <p:cNvSpPr/>
          <p:nvPr/>
        </p:nvSpPr>
        <p:spPr>
          <a:xfrm>
            <a:off x="4029225" y="3160525"/>
            <a:ext cx="4683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46"/>
          <p:cNvCxnSpPr>
            <a:stCxn id="262" idx="3"/>
            <a:endCxn id="264" idx="1"/>
          </p:cNvCxnSpPr>
          <p:nvPr/>
        </p:nvCxnSpPr>
        <p:spPr>
          <a:xfrm>
            <a:off x="3354525" y="1909525"/>
            <a:ext cx="7509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46"/>
          <p:cNvCxnSpPr>
            <a:stCxn id="266" idx="1"/>
            <a:endCxn id="264" idx="3"/>
          </p:cNvCxnSpPr>
          <p:nvPr/>
        </p:nvCxnSpPr>
        <p:spPr>
          <a:xfrm flipH="1">
            <a:off x="4573725" y="1833325"/>
            <a:ext cx="4461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46"/>
          <p:cNvCxnSpPr>
            <a:stCxn id="264" idx="2"/>
            <a:endCxn id="265" idx="0"/>
          </p:cNvCxnSpPr>
          <p:nvPr/>
        </p:nvCxnSpPr>
        <p:spPr>
          <a:xfrm>
            <a:off x="4339575" y="2334925"/>
            <a:ext cx="609600" cy="5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46"/>
          <p:cNvCxnSpPr>
            <a:stCxn id="265" idx="3"/>
            <a:endCxn id="267" idx="1"/>
          </p:cNvCxnSpPr>
          <p:nvPr/>
        </p:nvCxnSpPr>
        <p:spPr>
          <a:xfrm flipH="1" rot="10800000">
            <a:off x="5183325" y="2976325"/>
            <a:ext cx="6747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46"/>
          <p:cNvCxnSpPr>
            <a:stCxn id="265" idx="1"/>
            <a:endCxn id="268" idx="3"/>
          </p:cNvCxnSpPr>
          <p:nvPr/>
        </p:nvCxnSpPr>
        <p:spPr>
          <a:xfrm flipH="1">
            <a:off x="4497525" y="3128725"/>
            <a:ext cx="217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46"/>
          <p:cNvCxnSpPr>
            <a:stCxn id="263" idx="2"/>
            <a:endCxn id="268" idx="1"/>
          </p:cNvCxnSpPr>
          <p:nvPr/>
        </p:nvCxnSpPr>
        <p:spPr>
          <a:xfrm>
            <a:off x="3577575" y="3096925"/>
            <a:ext cx="45180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46"/>
          <p:cNvSpPr txBox="1"/>
          <p:nvPr/>
        </p:nvSpPr>
        <p:spPr>
          <a:xfrm>
            <a:off x="7323100" y="1080075"/>
            <a:ext cx="1684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classes (sempre possuem uma interface)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276" name="Google Shape;276;p46"/>
          <p:cNvCxnSpPr>
            <a:stCxn id="266" idx="3"/>
            <a:endCxn id="275" idx="1"/>
          </p:cNvCxnSpPr>
          <p:nvPr/>
        </p:nvCxnSpPr>
        <p:spPr>
          <a:xfrm flipH="1" rot="10800000">
            <a:off x="5488125" y="1518625"/>
            <a:ext cx="1835100" cy="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7" name="Google Shape;277;p46"/>
          <p:cNvSpPr txBox="1"/>
          <p:nvPr/>
        </p:nvSpPr>
        <p:spPr>
          <a:xfrm>
            <a:off x="2169150" y="1647000"/>
            <a:ext cx="178200" cy="1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8" name="Google Shape;278;p46"/>
          <p:cNvSpPr/>
          <p:nvPr/>
        </p:nvSpPr>
        <p:spPr>
          <a:xfrm>
            <a:off x="2154975" y="1655225"/>
            <a:ext cx="178200" cy="162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6"/>
          <p:cNvSpPr txBox="1"/>
          <p:nvPr/>
        </p:nvSpPr>
        <p:spPr>
          <a:xfrm>
            <a:off x="443700" y="4135125"/>
            <a:ext cx="8388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API (Application Programming Interface): permite interoperação com outros sistemas.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API: conjunto de rotas (REST), procedimentos remotos (gRPC) ou mesmo métodos (subsistemas de um grande monolito)</a:t>
            </a:r>
            <a:endParaRPr sz="1700">
              <a:solidFill>
                <a:schemeClr val="dk2"/>
              </a:solidFill>
            </a:endParaRPr>
          </a:p>
        </p:txBody>
      </p:sp>
      <p:cxnSp>
        <p:nvCxnSpPr>
          <p:cNvPr id="280" name="Google Shape;280;p46"/>
          <p:cNvCxnSpPr>
            <a:stCxn id="278" idx="1"/>
          </p:cNvCxnSpPr>
          <p:nvPr/>
        </p:nvCxnSpPr>
        <p:spPr>
          <a:xfrm flipH="1">
            <a:off x="1298175" y="2468675"/>
            <a:ext cx="856800" cy="17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311700" y="19144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Breaking Changes</a:t>
            </a:r>
            <a:endParaRPr sz="3600"/>
          </a:p>
        </p:txBody>
      </p:sp>
      <p:sp>
        <p:nvSpPr>
          <p:cNvPr id="286" name="Google Shape;286;p4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Changes em 1 slide</a:t>
            </a:r>
            <a:endParaRPr/>
          </a:p>
        </p:txBody>
      </p:sp>
      <p:sp>
        <p:nvSpPr>
          <p:cNvPr id="292" name="Google Shape;292;p4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875" y="1237827"/>
            <a:ext cx="3042975" cy="3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347" y="1610425"/>
            <a:ext cx="1489753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8"/>
          <p:cNvSpPr/>
          <p:nvPr/>
        </p:nvSpPr>
        <p:spPr>
          <a:xfrm>
            <a:off x="3466550" y="2477650"/>
            <a:ext cx="1659600" cy="4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Breaking Changes</a:t>
            </a:r>
            <a:endParaRPr/>
          </a:p>
        </p:txBody>
      </p:sp>
      <p:sp>
        <p:nvSpPr>
          <p:cNvPr id="301" name="Google Shape;301;p49"/>
          <p:cNvSpPr txBox="1"/>
          <p:nvPr>
            <p:ph idx="1" type="body"/>
          </p:nvPr>
        </p:nvSpPr>
        <p:spPr>
          <a:xfrm>
            <a:off x="311700" y="1156275"/>
            <a:ext cx="85206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Breaking</a:t>
            </a:r>
            <a:r>
              <a:rPr lang="en" sz="2400"/>
              <a:t> Changes Sintáticas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Breaking Changes Comportamentais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2" name="Google Shape;302;p4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Changes Sint</a:t>
            </a:r>
            <a:r>
              <a:rPr lang="en"/>
              <a:t>áticas</a:t>
            </a:r>
            <a:endParaRPr/>
          </a:p>
        </p:txBody>
      </p:sp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311700" y="1156275"/>
            <a:ext cx="85206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Mudança na interface de um módulo:</a:t>
            </a:r>
            <a:endParaRPr sz="2400"/>
          </a:p>
          <a:p>
            <a:pPr indent="-3556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Renomear um método</a:t>
            </a:r>
            <a:endParaRPr sz="2000"/>
          </a:p>
          <a:p>
            <a:pPr indent="-3556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Remover um método</a:t>
            </a:r>
            <a:endParaRPr sz="2000"/>
          </a:p>
          <a:p>
            <a:pPr indent="-3556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Adicionar ou remover um parâmetro</a:t>
            </a:r>
            <a:endParaRPr sz="2000"/>
          </a:p>
          <a:p>
            <a:pPr indent="-3556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Mudança nos tipos dos parâmetros</a:t>
            </a:r>
            <a:endParaRPr sz="2000"/>
          </a:p>
          <a:p>
            <a:pPr indent="-3556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Mudança no tipo de retorno</a:t>
            </a:r>
            <a:endParaRPr sz="2000"/>
          </a:p>
          <a:p>
            <a:pPr indent="-3556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etc</a:t>
            </a:r>
            <a:endParaRPr sz="20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9" name="Google Shape;309;p5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Changes Sint</a:t>
            </a:r>
            <a:r>
              <a:rPr lang="en"/>
              <a:t>áticas </a:t>
            </a:r>
            <a:r>
              <a:rPr lang="en"/>
              <a:t>mais comuns em Java</a:t>
            </a:r>
            <a:endParaRPr/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65325"/>
            <a:ext cx="5443699" cy="35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1"/>
          <p:cNvSpPr txBox="1"/>
          <p:nvPr/>
        </p:nvSpPr>
        <p:spPr>
          <a:xfrm>
            <a:off x="652800" y="4652775"/>
            <a:ext cx="775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Aline Brito, Laerte Xavier, Andre Hora, Marco Tulio Valente. Why and How Java Developers Break APIs. In 25th International Conference on Software Analysis, Evolution and Reengineering (SANER), 2018.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7" name="Google Shape;317;p5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Motivações para Breaking Changes: </a:t>
            </a:r>
            <a:r>
              <a:rPr lang="en">
                <a:highlight>
                  <a:srgbClr val="FFF2CC"/>
                </a:highlight>
              </a:rPr>
              <a:t>New Feature</a:t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311700" y="1156275"/>
            <a:ext cx="85206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3000"/>
              </a:lnSpc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"The changes were adding new functionality [...] I had to change the method name to better reflect what the method would be doing after the changes."</a:t>
            </a:r>
            <a:endParaRPr sz="1800"/>
          </a:p>
        </p:txBody>
      </p:sp>
      <p:sp>
        <p:nvSpPr>
          <p:cNvPr id="324" name="Google Shape;324;p5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title"/>
          </p:nvPr>
        </p:nvSpPr>
        <p:spPr>
          <a:xfrm>
            <a:off x="311700" y="445025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Motivações para Breaking Changes: </a:t>
            </a:r>
            <a:r>
              <a:rPr lang="en">
                <a:highlight>
                  <a:srgbClr val="FFF2CC"/>
                </a:highlight>
              </a:rPr>
              <a:t>Refactoring</a:t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330" name="Google Shape;330;p53"/>
          <p:cNvSpPr txBox="1"/>
          <p:nvPr>
            <p:ph idx="1" type="body"/>
          </p:nvPr>
        </p:nvSpPr>
        <p:spPr>
          <a:xfrm>
            <a:off x="311700" y="1156275"/>
            <a:ext cx="85206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"We can access the argument without it being provided using another technique."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"This method should not accept any parameters, because they are ignored by server."</a:t>
            </a:r>
            <a:endParaRPr sz="1800"/>
          </a:p>
        </p:txBody>
      </p:sp>
      <p:sp>
        <p:nvSpPr>
          <p:cNvPr id="331" name="Google Shape;331;p5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Dois tipos de mudan</a:t>
            </a:r>
            <a:r>
              <a:rPr lang="en"/>
              <a:t>ça</a:t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Eu quero modificar o meu código:</a:t>
            </a:r>
            <a:endParaRPr sz="2400"/>
          </a:p>
          <a:p>
            <a:pPr indent="-3810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Trocar um algoritmo, torná-lo mais eficiente, refatorar, corrigir um bug, atualizar uma biblioteca, etc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Outros querem configurar meu código, antes de usar:</a:t>
            </a:r>
            <a:endParaRPr sz="2400"/>
          </a:p>
          <a:p>
            <a:pPr indent="-3810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Não querem simplesmente usar</a:t>
            </a:r>
            <a:endParaRPr sz="2400"/>
          </a:p>
          <a:p>
            <a:pPr indent="-3810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/>
              <a:t>Mudar um pouco o comportamento, para depois usar</a:t>
            </a:r>
            <a:endParaRPr sz="2400"/>
          </a:p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API REST de um ecommerce</a:t>
            </a:r>
            <a:endParaRPr/>
          </a:p>
        </p:txBody>
      </p:sp>
      <p:sp>
        <p:nvSpPr>
          <p:cNvPr id="337" name="Google Shape;337;p54"/>
          <p:cNvSpPr txBox="1"/>
          <p:nvPr>
            <p:ph idx="1" type="body"/>
          </p:nvPr>
        </p:nvSpPr>
        <p:spPr>
          <a:xfrm>
            <a:off x="311700" y="1152475"/>
            <a:ext cx="85206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Endpoint: POST /products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Creates a new product with pricing information in USD.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"name": "Wireless Headphones",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"description": "Noise-canceling over-ear headphones",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"price": 99.99,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"stock": 150,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"category": "Electronics"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Agora com suporte a v</a:t>
            </a:r>
            <a:r>
              <a:rPr lang="en"/>
              <a:t>árias moedas</a:t>
            </a:r>
            <a:endParaRPr/>
          </a:p>
        </p:txBody>
      </p:sp>
      <p:sp>
        <p:nvSpPr>
          <p:cNvPr id="343" name="Google Shape;343;p55"/>
          <p:cNvSpPr txBox="1"/>
          <p:nvPr>
            <p:ph idx="1" type="body"/>
          </p:nvPr>
        </p:nvSpPr>
        <p:spPr>
          <a:xfrm>
            <a:off x="311700" y="923875"/>
            <a:ext cx="85206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"id": "12345",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"name": "Wireless Headphones",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"description": "Noise-canceling over-ear headphones",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"prices":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"USD": 99.99,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"EUR": 89.99,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"GBP": 79.99,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"JPY": 12999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},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"stock": 150,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"category": "Electronics",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5"/>
          <p:cNvSpPr txBox="1"/>
          <p:nvPr/>
        </p:nvSpPr>
        <p:spPr>
          <a:xfrm>
            <a:off x="4987550" y="2779725"/>
            <a:ext cx="3951000" cy="78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Breaking change: mudança no esquema do JSON da requisição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idx="1" type="body"/>
          </p:nvPr>
        </p:nvSpPr>
        <p:spPr>
          <a:xfrm>
            <a:off x="311700" y="19144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Breaking Changes Comportamentais</a:t>
            </a:r>
            <a:endParaRPr sz="3600"/>
          </a:p>
        </p:txBody>
      </p:sp>
      <p:sp>
        <p:nvSpPr>
          <p:cNvPr id="350" name="Google Shape;350;p5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Changes Comportamentais</a:t>
            </a:r>
            <a:endParaRPr/>
          </a:p>
        </p:txBody>
      </p:sp>
      <p:sp>
        <p:nvSpPr>
          <p:cNvPr id="356" name="Google Shape;356;p57"/>
          <p:cNvSpPr txBox="1"/>
          <p:nvPr>
            <p:ph idx="1" type="body"/>
          </p:nvPr>
        </p:nvSpPr>
        <p:spPr>
          <a:xfrm>
            <a:off x="311700" y="1156275"/>
            <a:ext cx="8520600" cy="3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Mudança no comportamento de um método da interface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Possivelmente, sem mudanças na assinatura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Exemplo: um método retornava um resultado em milhas e agora retorna em </a:t>
            </a:r>
            <a:r>
              <a:rPr lang="en" sz="2400"/>
              <a:t>quilômetros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7" name="Google Shape;357;p5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um exemplo: Argumentos Default</a:t>
            </a:r>
            <a:endParaRPr/>
          </a:p>
        </p:txBody>
      </p:sp>
      <p:sp>
        <p:nvSpPr>
          <p:cNvPr id="363" name="Google Shape;363;p58"/>
          <p:cNvSpPr txBox="1"/>
          <p:nvPr>
            <p:ph idx="1" type="body"/>
          </p:nvPr>
        </p:nvSpPr>
        <p:spPr>
          <a:xfrm>
            <a:off x="464100" y="1308675"/>
            <a:ext cx="2916600" cy="354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sum(a=0, b=0):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a + b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sum(10,20)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30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sum(10)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sum()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3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Arguments Breaking Changes (DABC)</a:t>
            </a:r>
            <a:endParaRPr/>
          </a:p>
        </p:txBody>
      </p:sp>
      <p:sp>
        <p:nvSpPr>
          <p:cNvPr id="370" name="Google Shape;370;p59"/>
          <p:cNvSpPr txBox="1"/>
          <p:nvPr>
            <p:ph idx="1" type="body"/>
          </p:nvPr>
        </p:nvSpPr>
        <p:spPr>
          <a:xfrm>
            <a:off x="4807500" y="1308675"/>
            <a:ext cx="2700300" cy="354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sum(a=0, </a:t>
            </a: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b=1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a + b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sum(10,20)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30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sum(10)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sum()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9"/>
          <p:cNvSpPr/>
          <p:nvPr/>
        </p:nvSpPr>
        <p:spPr>
          <a:xfrm>
            <a:off x="3711700" y="2457575"/>
            <a:ext cx="780000" cy="49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59"/>
          <p:cNvSpPr txBox="1"/>
          <p:nvPr>
            <p:ph idx="1" type="body"/>
          </p:nvPr>
        </p:nvSpPr>
        <p:spPr>
          <a:xfrm>
            <a:off x="387900" y="1308675"/>
            <a:ext cx="2916600" cy="3545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sum(a=0, b=0):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a + b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sum(10,20)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30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sum(10)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sum()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3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Quão frequentes são DABCs?</a:t>
            </a:r>
            <a:endParaRPr/>
          </a:p>
        </p:txBody>
      </p:sp>
      <p:sp>
        <p:nvSpPr>
          <p:cNvPr id="379" name="Google Shape;379;p60"/>
          <p:cNvSpPr txBox="1"/>
          <p:nvPr>
            <p:ph idx="1" type="body"/>
          </p:nvPr>
        </p:nvSpPr>
        <p:spPr>
          <a:xfrm>
            <a:off x="311700" y="1156275"/>
            <a:ext cx="52884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Estudo com várias releases do scikit-learn (biblioteca de machine learning para Python)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0" name="Google Shape;380;p6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371" y="470481"/>
            <a:ext cx="2498200" cy="3690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0"/>
          <p:cNvSpPr txBox="1"/>
          <p:nvPr/>
        </p:nvSpPr>
        <p:spPr>
          <a:xfrm>
            <a:off x="497600" y="4333225"/>
            <a:ext cx="841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João Eduardo Montandon, Luciana Lourdes Silva, Cristiano Politowski, Ghizlane El Boussaidi, Marco Tulio Valente. Unboxing Default Argument Breaking Changes in Scikit Learn. In </a:t>
            </a:r>
            <a:r>
              <a:rPr i="1" lang="en" sz="1200">
                <a:solidFill>
                  <a:srgbClr val="666666"/>
                </a:solidFill>
                <a:highlight>
                  <a:srgbClr val="FFFFFF"/>
                </a:highlight>
              </a:rPr>
              <a:t>23rd IEEE International Working Conference on Source Code Analysis and Manipulation (SCAM)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, 2023.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idx="1" type="body"/>
          </p:nvPr>
        </p:nvSpPr>
        <p:spPr>
          <a:xfrm>
            <a:off x="311700" y="15334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3600"/>
              <a:t>Boas práticas para tratar breaking changes</a:t>
            </a:r>
            <a:endParaRPr sz="3600"/>
          </a:p>
        </p:txBody>
      </p:sp>
      <p:sp>
        <p:nvSpPr>
          <p:cNvPr id="388" name="Google Shape;388;p6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Depreciar (na prática, adia-se a BC)</a:t>
            </a:r>
            <a:endParaRPr/>
          </a:p>
        </p:txBody>
      </p:sp>
      <p:sp>
        <p:nvSpPr>
          <p:cNvPr id="394" name="Google Shape;394;p6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62"/>
          <p:cNvSpPr txBox="1"/>
          <p:nvPr/>
        </p:nvSpPr>
        <p:spPr>
          <a:xfrm>
            <a:off x="896100" y="1167025"/>
            <a:ext cx="5696400" cy="369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Example {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chemeClr val="dk2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@Deprecated</a:t>
            </a:r>
            <a:endParaRPr sz="1200">
              <a:solidFill>
                <a:schemeClr val="dk2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void oldMethod() {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System.out.println("This method is deprecated.");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void newMethod() {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System.out.println("This is the new method.");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static void main(String[] args) {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Example example = new Example();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example.oldMethod();      </a:t>
            </a:r>
            <a:r>
              <a:rPr lang="en" sz="1200">
                <a:solidFill>
                  <a:schemeClr val="dk2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" sz="1200">
                <a:solidFill>
                  <a:schemeClr val="dk2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warning ao compilar</a:t>
            </a:r>
            <a:endParaRPr sz="1200">
              <a:solidFill>
                <a:schemeClr val="dk2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example.newMethod();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Versionamento Semântico:</a:t>
            </a:r>
            <a:r>
              <a:rPr lang="en" sz="2600"/>
              <a:t> MAJOR.MINOR.PATCH</a:t>
            </a:r>
            <a:endParaRPr sz="2600"/>
          </a:p>
        </p:txBody>
      </p:sp>
      <p:sp>
        <p:nvSpPr>
          <p:cNvPr id="401" name="Google Shape;401;p63"/>
          <p:cNvSpPr txBox="1"/>
          <p:nvPr>
            <p:ph idx="1" type="body"/>
          </p:nvPr>
        </p:nvSpPr>
        <p:spPr>
          <a:xfrm>
            <a:off x="311700" y="1156275"/>
            <a:ext cx="8520600" cy="30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PATCH: incrementado quando existem apenas correções de bugs. Exemplo: A.B.C ⇒ A.B.(C+1)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MINOR: incrementado quando existem novas features, mas sem breaking changes. Exemplo: A.B.C ⇒ A.(B+1).0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MAJOR: incrementado quando existem novas features, com </a:t>
            </a:r>
            <a:r>
              <a:rPr lang="en" sz="2400"/>
              <a:t>breaking changes. Exemplo: A.B.C ⇒ (A+1).0.0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2" name="Google Shape;402;p6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63"/>
          <p:cNvSpPr txBox="1"/>
          <p:nvPr/>
        </p:nvSpPr>
        <p:spPr>
          <a:xfrm>
            <a:off x="3607550" y="4619925"/>
            <a:ext cx="16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https://semver.org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</a:t>
            </a:r>
            <a:r>
              <a:rPr lang="en"/>
              <a:t>ção de Módulo</a:t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Módulo: função, classe, pacote, microsserviço, biblioteca, etc</a:t>
            </a:r>
            <a:endParaRPr sz="2400"/>
          </a:p>
        </p:txBody>
      </p: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838200"/>
            <a:ext cx="6086300" cy="336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4"/>
          <p:cNvSpPr txBox="1"/>
          <p:nvPr/>
        </p:nvSpPr>
        <p:spPr>
          <a:xfrm>
            <a:off x="1048350" y="4487150"/>
            <a:ext cx="760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Fonte: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Patterns for API Design: Simplifying Integration with Loosely Coupled Message Exchanges</a:t>
            </a:r>
            <a:endParaRPr b="1"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0" name="Google Shape;410;p6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Versionamento de APIs Web</a:t>
            </a:r>
            <a:endParaRPr/>
          </a:p>
        </p:txBody>
      </p:sp>
      <p:sp>
        <p:nvSpPr>
          <p:cNvPr id="416" name="Google Shape;416;p65"/>
          <p:cNvSpPr txBox="1"/>
          <p:nvPr>
            <p:ph idx="1" type="body"/>
          </p:nvPr>
        </p:nvSpPr>
        <p:spPr>
          <a:xfrm>
            <a:off x="1683300" y="183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5"/>
          <p:cNvSpPr txBox="1"/>
          <p:nvPr>
            <p:ph idx="1" type="body"/>
          </p:nvPr>
        </p:nvSpPr>
        <p:spPr>
          <a:xfrm>
            <a:off x="311700" y="1156275"/>
            <a:ext cx="85206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Número da versão passa a constar dos endpoints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8" name="Google Shape;418;p65"/>
          <p:cNvSpPr/>
          <p:nvPr/>
        </p:nvSpPr>
        <p:spPr>
          <a:xfrm rot="5400000">
            <a:off x="3635925" y="2922200"/>
            <a:ext cx="466800" cy="4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5"/>
          <p:cNvSpPr txBox="1"/>
          <p:nvPr>
            <p:ph idx="1" type="body"/>
          </p:nvPr>
        </p:nvSpPr>
        <p:spPr>
          <a:xfrm>
            <a:off x="1607100" y="2295475"/>
            <a:ext cx="403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Endpoint: POST /products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5"/>
          <p:cNvSpPr txBox="1"/>
          <p:nvPr>
            <p:ph idx="1" type="body"/>
          </p:nvPr>
        </p:nvSpPr>
        <p:spPr>
          <a:xfrm>
            <a:off x="1607100" y="3438475"/>
            <a:ext cx="41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Endpoint: POST </a:t>
            </a:r>
            <a:r>
              <a:rPr lang="en" sz="21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v2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/products</a:t>
            </a:r>
            <a:endParaRPr sz="17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6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Documentar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(Release Notes)</a:t>
            </a:r>
            <a:endParaRPr sz="2500"/>
          </a:p>
        </p:txBody>
      </p:sp>
      <p:sp>
        <p:nvSpPr>
          <p:cNvPr id="428" name="Google Shape;428;p6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758" y="496550"/>
            <a:ext cx="6046380" cy="3820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0" name="Google Shape;430;p66"/>
          <p:cNvSpPr txBox="1"/>
          <p:nvPr/>
        </p:nvSpPr>
        <p:spPr>
          <a:xfrm>
            <a:off x="4322100" y="4580950"/>
            <a:ext cx="4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https://flask.palletsprojects.com/en/stable/changes/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52400"/>
            <a:ext cx="6483130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6" name="Google Shape;436;p6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8"/>
          <p:cNvSpPr txBox="1"/>
          <p:nvPr>
            <p:ph idx="1" type="body"/>
          </p:nvPr>
        </p:nvSpPr>
        <p:spPr>
          <a:xfrm>
            <a:off x="311700" y="15334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3600"/>
              <a:t>API Internas</a:t>
            </a:r>
            <a:endParaRPr sz="3600"/>
          </a:p>
        </p:txBody>
      </p:sp>
      <p:sp>
        <p:nvSpPr>
          <p:cNvPr id="442" name="Google Shape;442;p6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</a:t>
            </a:r>
            <a:r>
              <a:rPr lang="en"/>
              <a:t>ções</a:t>
            </a:r>
            <a:endParaRPr/>
          </a:p>
        </p:txBody>
      </p:sp>
      <p:sp>
        <p:nvSpPr>
          <p:cNvPr id="448" name="Google Shape;448;p69"/>
          <p:cNvSpPr txBox="1"/>
          <p:nvPr>
            <p:ph idx="1" type="body"/>
          </p:nvPr>
        </p:nvSpPr>
        <p:spPr>
          <a:xfrm>
            <a:off x="311700" y="1156275"/>
            <a:ext cx="8520600" cy="30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API Externa: funções públicas que um módulo exporta para seus clientes externos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API Interna: funções públicas que um módulo implementa para consumo interno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 Pr</a:t>
            </a:r>
            <a:r>
              <a:rPr lang="en"/>
              <a:t>ática</a:t>
            </a:r>
            <a:endParaRPr/>
          </a:p>
        </p:txBody>
      </p:sp>
      <p:sp>
        <p:nvSpPr>
          <p:cNvPr id="455" name="Google Shape;455;p70"/>
          <p:cNvSpPr txBox="1"/>
          <p:nvPr>
            <p:ph idx="1" type="body"/>
          </p:nvPr>
        </p:nvSpPr>
        <p:spPr>
          <a:xfrm>
            <a:off x="311700" y="1156275"/>
            <a:ext cx="8520600" cy="30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</a:t>
            </a:r>
            <a:r>
              <a:rPr lang="en" sz="2400"/>
              <a:t>eixar claro no nome do método que ele implementa uma API interna. 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Exemplo: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org.eclipse.jdt.</a:t>
            </a:r>
            <a:r>
              <a:rPr lang="en" sz="2400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internal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.*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6" name="Google Shape;456;p7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1"/>
          <p:cNvSpPr txBox="1"/>
          <p:nvPr>
            <p:ph idx="1" type="body"/>
          </p:nvPr>
        </p:nvSpPr>
        <p:spPr>
          <a:xfrm>
            <a:off x="311700" y="15334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3600">
                <a:solidFill>
                  <a:srgbClr val="666666"/>
                </a:solidFill>
              </a:rPr>
              <a:t>Problema: nada impede que sejam usadas externamente!</a:t>
            </a:r>
            <a:endParaRPr sz="3600">
              <a:solidFill>
                <a:srgbClr val="666666"/>
              </a:solidFill>
            </a:endParaRPr>
          </a:p>
        </p:txBody>
      </p:sp>
      <p:sp>
        <p:nvSpPr>
          <p:cNvPr id="462" name="Google Shape;462;p7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exemplo real</a:t>
            </a:r>
            <a:endParaRPr/>
          </a:p>
        </p:txBody>
      </p:sp>
      <p:sp>
        <p:nvSpPr>
          <p:cNvPr id="468" name="Google Shape;468;p72"/>
          <p:cNvSpPr txBox="1"/>
          <p:nvPr>
            <p:ph idx="1" type="body"/>
          </p:nvPr>
        </p:nvSpPr>
        <p:spPr>
          <a:xfrm>
            <a:off x="311700" y="1170925"/>
            <a:ext cx="8520600" cy="16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9.702 projetos clientes do Eclipse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2.277 clientes </a:t>
            </a:r>
            <a:r>
              <a:rPr lang="en" sz="2400"/>
              <a:t>(23,5%) usam</a:t>
            </a:r>
            <a:r>
              <a:rPr lang="en" sz="2400"/>
              <a:t> interfaces internas</a:t>
            </a:r>
            <a:endParaRPr sz="2400"/>
          </a:p>
        </p:txBody>
      </p:sp>
      <p:sp>
        <p:nvSpPr>
          <p:cNvPr id="469" name="Google Shape;469;p7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72"/>
          <p:cNvSpPr txBox="1"/>
          <p:nvPr/>
        </p:nvSpPr>
        <p:spPr>
          <a:xfrm>
            <a:off x="759050" y="4423550"/>
            <a:ext cx="775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Andre Hora, Marco Tulio Valente, Romain Robbes, Nicolas Anquetil. When Should Internal Interfaces be Promoted to Public? In 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</a:rPr>
              <a:t>24th International Symposium on the Foundations of Software Engineering (FSE)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, 2016.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</a:t>
            </a:r>
            <a:r>
              <a:rPr lang="en"/>
              <a:t>Solução</a:t>
            </a:r>
            <a:r>
              <a:rPr lang="en"/>
              <a:t>"</a:t>
            </a:r>
            <a:r>
              <a:rPr lang="en"/>
              <a:t>: Promoção para API Externa</a:t>
            </a:r>
            <a:endParaRPr/>
          </a:p>
        </p:txBody>
      </p:sp>
      <p:sp>
        <p:nvSpPr>
          <p:cNvPr id="476" name="Google Shape;476;p7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7" name="Google Shape;4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08325"/>
            <a:ext cx="8839200" cy="137539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Primeiro tipo de mudan</a:t>
            </a:r>
            <a:r>
              <a:rPr b="1" lang="en"/>
              <a:t>ça ("internas")</a:t>
            </a:r>
            <a:endParaRPr b="1"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Como viabilizar mudanças internas, sem afetar os clientes do módulo?</a:t>
            </a:r>
            <a:endParaRPr sz="2400"/>
          </a:p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Segundo</a:t>
            </a:r>
            <a:r>
              <a:rPr b="1" lang="en"/>
              <a:t> tipo de mudança ("extens</a:t>
            </a:r>
            <a:r>
              <a:rPr b="1" lang="en"/>
              <a:t>ões</a:t>
            </a:r>
            <a:r>
              <a:rPr b="1" lang="en"/>
              <a:t>")</a:t>
            </a:r>
            <a:endParaRPr b="1"/>
          </a:p>
        </p:txBody>
      </p:sp>
      <p:sp>
        <p:nvSpPr>
          <p:cNvPr id="483" name="Google Shape;483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Como permitir que terceiros mudem o comportamento de meu m</a:t>
            </a:r>
            <a:r>
              <a:rPr lang="en" sz="2400"/>
              <a:t>ódulo?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Permitir que terceiros mudem, configurem, adaptem, adicionem, etc comportamento em um módulo</a:t>
            </a:r>
            <a:endParaRPr sz="2400"/>
          </a:p>
          <a:p>
            <a:pPr indent="-381000" lvl="0" marL="457200" rtl="0" algn="l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Importante: sem copiar-e-colar</a:t>
            </a:r>
            <a:endParaRPr sz="2400"/>
          </a:p>
        </p:txBody>
      </p:sp>
      <p:sp>
        <p:nvSpPr>
          <p:cNvPr id="484" name="Google Shape;484;p7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arenBoth"/>
            </a:pPr>
            <a:r>
              <a:rPr lang="en"/>
              <a:t>Como tornar esta fun</a:t>
            </a:r>
            <a:r>
              <a:rPr lang="en"/>
              <a:t>ção mais útil?</a:t>
            </a:r>
            <a:endParaRPr/>
          </a:p>
        </p:txBody>
      </p:sp>
      <p:sp>
        <p:nvSpPr>
          <p:cNvPr id="490" name="Google Shape;490;p7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75"/>
          <p:cNvSpPr txBox="1"/>
          <p:nvPr/>
        </p:nvSpPr>
        <p:spPr>
          <a:xfrm>
            <a:off x="914400" y="1371600"/>
            <a:ext cx="61113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def log_message():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print("Error: Something went wrong.")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7" name="Google Shape;497;p76"/>
          <p:cNvSpPr txBox="1"/>
          <p:nvPr/>
        </p:nvSpPr>
        <p:spPr>
          <a:xfrm>
            <a:off x="914400" y="838200"/>
            <a:ext cx="61113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def log_message():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print("Error: Something went wrong.")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8" name="Google Shape;498;p76"/>
          <p:cNvSpPr txBox="1"/>
          <p:nvPr/>
        </p:nvSpPr>
        <p:spPr>
          <a:xfrm>
            <a:off x="914400" y="2438400"/>
            <a:ext cx="61113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def log_message(</a:t>
            </a:r>
            <a:r>
              <a:rPr lang="en" sz="18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print(f"Error: {message}")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9" name="Google Shape;499;p76"/>
          <p:cNvSpPr/>
          <p:nvPr/>
        </p:nvSpPr>
        <p:spPr>
          <a:xfrm>
            <a:off x="3678175" y="1766875"/>
            <a:ext cx="3927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(2) Como tornar esta função mais genérica?</a:t>
            </a:r>
            <a:endParaRPr sz="2400"/>
          </a:p>
        </p:txBody>
      </p:sp>
      <p:sp>
        <p:nvSpPr>
          <p:cNvPr id="505" name="Google Shape;505;p7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77"/>
          <p:cNvSpPr txBox="1"/>
          <p:nvPr/>
        </p:nvSpPr>
        <p:spPr>
          <a:xfrm>
            <a:off x="609600" y="685800"/>
            <a:ext cx="5107500" cy="437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public class SelectionSort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public static void sort(int[] arr)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int n = arr.length;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for (int i = 0; i &lt; n - 1; i++) {                     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int minIndex = i;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for (int j = i + 1; j &lt; n; j++)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if (arr[j] &lt; arr[minIndex])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   minIndex = j;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int temp = arr[minIndex];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arr[minIndex] = arr[i];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arr[i] = temp;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78"/>
          <p:cNvSpPr txBox="1"/>
          <p:nvPr/>
        </p:nvSpPr>
        <p:spPr>
          <a:xfrm>
            <a:off x="609600" y="152400"/>
            <a:ext cx="8328600" cy="486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import java.util.function.BiFunction;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public class SelectionSort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public static void sort(int[] arr,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             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BiFunction&lt;Integer, Integer, Boolean&gt; comparator)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int n = arr.length;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for (int i = 0; i &lt; n - 1; i++)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int selectedIndex = i;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for (int j = i + 1; j &lt; n; j++)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if (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comparator.apply(arr[j], arr[selectedIndex]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   selectedIndex = j;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// continua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79"/>
          <p:cNvSpPr txBox="1"/>
          <p:nvPr/>
        </p:nvSpPr>
        <p:spPr>
          <a:xfrm>
            <a:off x="609600" y="762000"/>
            <a:ext cx="8016600" cy="240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public static void main(String[] args)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int[] numbers = {64, 25, 12, 22, 11};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sort(numbers, 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(a, b) -&gt; a &lt; b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sort(numbers, 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(a, b) -&gt; a &gt; b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idx="1" type="body"/>
          </p:nvPr>
        </p:nvSpPr>
        <p:spPr>
          <a:xfrm>
            <a:off x="311700" y="12286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3600">
                <a:solidFill>
                  <a:srgbClr val="666666"/>
                </a:solidFill>
              </a:rPr>
              <a:t>Quando vale a pena investir em tornar uma função mais genérica?</a:t>
            </a:r>
            <a:endParaRPr sz="3600">
              <a:solidFill>
                <a:srgbClr val="666666"/>
              </a:solidFill>
            </a:endParaRPr>
          </a:p>
        </p:txBody>
      </p:sp>
      <p:sp>
        <p:nvSpPr>
          <p:cNvPr id="524" name="Google Shape;524;p8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1"/>
          <p:cNvSpPr txBox="1"/>
          <p:nvPr>
            <p:ph idx="1" type="body"/>
          </p:nvPr>
        </p:nvSpPr>
        <p:spPr>
          <a:xfrm>
            <a:off x="311700" y="12286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3600">
                <a:solidFill>
                  <a:srgbClr val="666666"/>
                </a:solidFill>
              </a:rPr>
              <a:t>O que é overengineering?</a:t>
            </a:r>
            <a:endParaRPr sz="3600">
              <a:solidFill>
                <a:srgbClr val="666666"/>
              </a:solidFill>
            </a:endParaRPr>
          </a:p>
        </p:txBody>
      </p:sp>
      <p:sp>
        <p:nvSpPr>
          <p:cNvPr id="530" name="Google Shape;530;p8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Como aumentar a reusabilidade desta classe?</a:t>
            </a:r>
            <a:endParaRPr/>
          </a:p>
        </p:txBody>
      </p:sp>
      <p:sp>
        <p:nvSpPr>
          <p:cNvPr id="536" name="Google Shape;536;p8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2"/>
          <p:cNvSpPr txBox="1"/>
          <p:nvPr/>
        </p:nvSpPr>
        <p:spPr>
          <a:xfrm>
            <a:off x="457200" y="762000"/>
            <a:ext cx="5829600" cy="4279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Stack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private </a:t>
            </a: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int[]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array;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private int top;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private int capacity;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public Stack(int size)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capacity = size;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array = new int[size];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top = -1;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public void push(int item)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if (isFull())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throw new IllegalStateException("Stack overflow");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array[++top] = item;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3"/>
          <p:cNvSpPr txBox="1"/>
          <p:nvPr>
            <p:ph idx="1" type="body"/>
          </p:nvPr>
        </p:nvSpPr>
        <p:spPr>
          <a:xfrm>
            <a:off x="159300" y="314275"/>
            <a:ext cx="5376900" cy="2867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Main {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public static void main(String[] args) {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Stack stack = new Stack(5);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stack.push(10);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stack.push(20);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stack.push(30);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Hiding </a:t>
            </a:r>
            <a:r>
              <a:rPr lang="en" sz="2400"/>
              <a:t>(David Parnas, 1972)</a:t>
            </a:r>
            <a:endParaRPr sz="2400"/>
          </a:p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51" y="1134775"/>
            <a:ext cx="5500449" cy="2746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650" y="1134775"/>
            <a:ext cx="1416475" cy="17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84"/>
          <p:cNvSpPr txBox="1"/>
          <p:nvPr/>
        </p:nvSpPr>
        <p:spPr>
          <a:xfrm>
            <a:off x="457200" y="228600"/>
            <a:ext cx="5829600" cy="449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Stack&lt;</a:t>
            </a: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&gt;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private [] array;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private int top;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private int capacity;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@SuppressWarnings("unchecked")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public Stack(int size)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capacity = size;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array = </a:t>
            </a: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(T[])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new Object[size];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top = -1;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public void push(</a:t>
            </a: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item)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if (isFull())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throw new IllegalStateException("Stack overflow");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array[++top] = item;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5"/>
          <p:cNvSpPr txBox="1"/>
          <p:nvPr>
            <p:ph idx="1" type="body"/>
          </p:nvPr>
        </p:nvSpPr>
        <p:spPr>
          <a:xfrm>
            <a:off x="159300" y="314275"/>
            <a:ext cx="5608200" cy="2927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class Main {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public static void main(String[] args) {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600">
                <a:solidFill>
                  <a:srgbClr val="00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Stack&lt;Integer&gt;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intStack = new </a:t>
            </a:r>
            <a:r>
              <a:rPr lang="en" sz="1600">
                <a:solidFill>
                  <a:srgbClr val="00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Stack&lt;&gt;</a:t>
            </a: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(5);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intStack.push(10);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intStack.push(20);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intStack.push(30);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...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8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Esta classe </a:t>
            </a:r>
            <a:r>
              <a:rPr lang="en"/>
              <a:t>é útil, mas muito genérica… Eu preciso manipular pessoas físicas e jurídicas…</a:t>
            </a:r>
            <a:endParaRPr/>
          </a:p>
        </p:txBody>
      </p:sp>
      <p:sp>
        <p:nvSpPr>
          <p:cNvPr id="560" name="Google Shape;560;p8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425" y="1812725"/>
            <a:ext cx="3027749" cy="19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50" y="1605562"/>
            <a:ext cx="2655526" cy="16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400" y="705600"/>
            <a:ext cx="4333302" cy="372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7"/>
          <p:cNvSpPr/>
          <p:nvPr/>
        </p:nvSpPr>
        <p:spPr>
          <a:xfrm>
            <a:off x="7979075" y="1164275"/>
            <a:ext cx="714600" cy="67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87"/>
          <p:cNvSpPr/>
          <p:nvPr/>
        </p:nvSpPr>
        <p:spPr>
          <a:xfrm>
            <a:off x="3617850" y="2199625"/>
            <a:ext cx="926100" cy="5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Como permitir mudan</a:t>
            </a:r>
            <a:r>
              <a:rPr lang="en"/>
              <a:t>ças no</a:t>
            </a:r>
            <a:r>
              <a:rPr lang="en"/>
              <a:t> algoritmo de ordena</a:t>
            </a:r>
            <a:r>
              <a:rPr lang="en"/>
              <a:t>ção usado por esta classe?</a:t>
            </a:r>
            <a:endParaRPr/>
          </a:p>
        </p:txBody>
      </p:sp>
      <p:sp>
        <p:nvSpPr>
          <p:cNvPr id="576" name="Google Shape;576;p8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88"/>
          <p:cNvSpPr txBox="1"/>
          <p:nvPr/>
        </p:nvSpPr>
        <p:spPr>
          <a:xfrm>
            <a:off x="457200" y="1295400"/>
            <a:ext cx="5964600" cy="240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class MyList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... // dados de uma lista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... // métodos de uma lista: add, delete, search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public void sort()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... // 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ordena a lista usando Quicksort</a:t>
            </a:r>
            <a:endParaRPr sz="160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9"/>
          <p:cNvSpPr txBox="1"/>
          <p:nvPr/>
        </p:nvSpPr>
        <p:spPr>
          <a:xfrm>
            <a:off x="228600" y="152400"/>
            <a:ext cx="6756900" cy="486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lass MyList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... // dados de uma lista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... // métodos de uma lista: add, delete, search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private SortStrategy strategy;</a:t>
            </a:r>
            <a:endParaRPr sz="160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public MyList()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strategy = new QuickSortStrategy();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public void setSortStrategy(SortStrategy strategy) {</a:t>
            </a:r>
            <a:endParaRPr sz="160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  this.strategy = strategy;</a:t>
            </a:r>
            <a:endParaRPr sz="160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public void sort()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strategy.sort(this);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3" name="Google Shape;58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774" y="152400"/>
            <a:ext cx="1174575" cy="179052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0"/>
          <p:cNvSpPr txBox="1"/>
          <p:nvPr/>
        </p:nvSpPr>
        <p:spPr>
          <a:xfrm>
            <a:off x="299875" y="297225"/>
            <a:ext cx="6524700" cy="415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SortStrategy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void sort(MyList list);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class QuickSortStrategy 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implements SortStrategy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void sort(MyList list) {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...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class ShellSortStrategy 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implements SortStrategy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void sort(MyList list) {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...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89" name="Google Shape;589;p9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25" y="736125"/>
            <a:ext cx="3682176" cy="140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6" name="Google Shape;59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650" y="3474300"/>
            <a:ext cx="4196725" cy="1555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97" name="Google Shape;597;p91"/>
          <p:cNvCxnSpPr/>
          <p:nvPr/>
        </p:nvCxnSpPr>
        <p:spPr>
          <a:xfrm>
            <a:off x="4134200" y="155275"/>
            <a:ext cx="19500" cy="2814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8" name="Google Shape;59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125" y="742550"/>
            <a:ext cx="3853976" cy="2612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9" name="Google Shape;599;p91"/>
          <p:cNvSpPr txBox="1"/>
          <p:nvPr/>
        </p:nvSpPr>
        <p:spPr>
          <a:xfrm>
            <a:off x="222625" y="176125"/>
            <a:ext cx="368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Solução sem padrão de projeto</a:t>
            </a:r>
            <a:endParaRPr b="1" sz="1800"/>
          </a:p>
        </p:txBody>
      </p:sp>
      <p:sp>
        <p:nvSpPr>
          <p:cNvPr id="600" name="Google Shape;600;p91"/>
          <p:cNvSpPr txBox="1"/>
          <p:nvPr/>
        </p:nvSpPr>
        <p:spPr>
          <a:xfrm>
            <a:off x="4413625" y="176125"/>
            <a:ext cx="368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Solução usando Strategy</a:t>
            </a:r>
            <a:endParaRPr b="1" sz="1800"/>
          </a:p>
        </p:txBody>
      </p:sp>
      <p:cxnSp>
        <p:nvCxnSpPr>
          <p:cNvPr id="601" name="Google Shape;601;p91"/>
          <p:cNvCxnSpPr/>
          <p:nvPr/>
        </p:nvCxnSpPr>
        <p:spPr>
          <a:xfrm flipH="1" rot="10800000">
            <a:off x="135875" y="3000350"/>
            <a:ext cx="4043700" cy="81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91"/>
          <p:cNvSpPr txBox="1"/>
          <p:nvPr/>
        </p:nvSpPr>
        <p:spPr>
          <a:xfrm>
            <a:off x="1520400" y="2373700"/>
            <a:ext cx="973200" cy="3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classe</a:t>
            </a:r>
            <a:endParaRPr/>
          </a:p>
        </p:txBody>
      </p:sp>
      <p:sp>
        <p:nvSpPr>
          <p:cNvPr id="603" name="Google Shape;603;p91"/>
          <p:cNvSpPr txBox="1"/>
          <p:nvPr/>
        </p:nvSpPr>
        <p:spPr>
          <a:xfrm>
            <a:off x="834600" y="3821500"/>
            <a:ext cx="2833800" cy="8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classe (com mais código)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+1 classe abstrata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+2 classes de estratégias</a:t>
            </a:r>
            <a:endParaRPr/>
          </a:p>
        </p:txBody>
      </p:sp>
      <p:cxnSp>
        <p:nvCxnSpPr>
          <p:cNvPr id="604" name="Google Shape;604;p91"/>
          <p:cNvCxnSpPr>
            <a:endCxn id="603" idx="0"/>
          </p:cNvCxnSpPr>
          <p:nvPr/>
        </p:nvCxnSpPr>
        <p:spPr>
          <a:xfrm flipH="1">
            <a:off x="2251500" y="3066700"/>
            <a:ext cx="2135100" cy="7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91"/>
          <p:cNvCxnSpPr>
            <a:stCxn id="596" idx="1"/>
            <a:endCxn id="603" idx="3"/>
          </p:cNvCxnSpPr>
          <p:nvPr/>
        </p:nvCxnSpPr>
        <p:spPr>
          <a:xfrm rot="10800000">
            <a:off x="3668450" y="4242437"/>
            <a:ext cx="7332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(6) Como permitir que um </a:t>
            </a:r>
            <a:r>
              <a:rPr lang="en"/>
              <a:t>interruptor controle também outros dispositivos?</a:t>
            </a:r>
            <a:endParaRPr/>
          </a:p>
        </p:txBody>
      </p:sp>
      <p:sp>
        <p:nvSpPr>
          <p:cNvPr id="611" name="Google Shape;611;p9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73" y="1538750"/>
            <a:ext cx="5699449" cy="15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92"/>
          <p:cNvSpPr txBox="1"/>
          <p:nvPr/>
        </p:nvSpPr>
        <p:spPr>
          <a:xfrm>
            <a:off x="1289800" y="4533400"/>
            <a:ext cx="629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Agile Software Development, Principles, Patterns, and Practices" by Robert C. Martin.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9" name="Google Shape;61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973" y="167150"/>
            <a:ext cx="5699449" cy="156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0" name="Google Shape;62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583" y="2238650"/>
            <a:ext cx="5499832" cy="2722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1" name="Google Shape;621;p93"/>
          <p:cNvSpPr/>
          <p:nvPr/>
        </p:nvSpPr>
        <p:spPr>
          <a:xfrm>
            <a:off x="4043525" y="1817125"/>
            <a:ext cx="332100" cy="291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1725" y="167149"/>
            <a:ext cx="1044075" cy="13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16096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/>
              <a:t>Módulo = interface + implementação</a:t>
            </a:r>
            <a:endParaRPr sz="3200"/>
          </a:p>
        </p:txBody>
      </p:sp>
      <p:sp>
        <p:nvSpPr>
          <p:cNvPr id="142" name="Google Shape;142;p3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" name="Google Shape;62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58" y="2218175"/>
            <a:ext cx="8276244" cy="236810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9" name="Google Shape;629;p94"/>
          <p:cNvSpPr txBox="1"/>
          <p:nvPr/>
        </p:nvSpPr>
        <p:spPr>
          <a:xfrm>
            <a:off x="2775125" y="4664675"/>
            <a:ext cx="397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Figura extraída do blog da ThoughtWorks (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 sz="1200"/>
              <a:t>)</a:t>
            </a:r>
            <a:endParaRPr sz="1200"/>
          </a:p>
        </p:txBody>
      </p:sp>
      <p:pic>
        <p:nvPicPr>
          <p:cNvPr id="630" name="Google Shape;630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3350" y="135271"/>
            <a:ext cx="1457925" cy="18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(7) Qual o problema com esta classe?</a:t>
            </a:r>
            <a:endParaRPr sz="2500"/>
          </a:p>
        </p:txBody>
      </p:sp>
      <p:sp>
        <p:nvSpPr>
          <p:cNvPr id="637" name="Google Shape;637;p95"/>
          <p:cNvSpPr txBox="1"/>
          <p:nvPr/>
        </p:nvSpPr>
        <p:spPr>
          <a:xfrm>
            <a:off x="465225" y="1856425"/>
            <a:ext cx="6882600" cy="135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 A {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1900"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 ServicoPagto pagto = </a:t>
            </a:r>
            <a:r>
              <a:rPr b="1" lang="en" sz="19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9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PagtoPayPal();</a:t>
            </a:r>
            <a:endParaRPr sz="190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96"/>
          <p:cNvSpPr txBox="1"/>
          <p:nvPr/>
        </p:nvSpPr>
        <p:spPr>
          <a:xfrm>
            <a:off x="541425" y="1246825"/>
            <a:ext cx="7158600" cy="2770500"/>
          </a:xfrm>
          <a:prstGeom prst="rect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A {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ServicoPagto pagto;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1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A(ServicoPagto pagto)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injeção de dependência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.pagto = pagto;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97"/>
          <p:cNvSpPr txBox="1"/>
          <p:nvPr/>
        </p:nvSpPr>
        <p:spPr>
          <a:xfrm>
            <a:off x="617625" y="865825"/>
            <a:ext cx="6720300" cy="27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A {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ServicoPagto pagto;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void </a:t>
            </a:r>
            <a:r>
              <a:rPr lang="en" sz="21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setServicoPagto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(ServicoPagto pagto)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.pagto = pagto;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5" name="Google Shape;655;p98"/>
          <p:cNvSpPr txBox="1"/>
          <p:nvPr/>
        </p:nvSpPr>
        <p:spPr>
          <a:xfrm>
            <a:off x="850000" y="817075"/>
            <a:ext cx="6981000" cy="309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ServicoPagto pagto;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1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@Inject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b="1"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anotação do framework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A(ServicoPagto pagto) { </a:t>
            </a:r>
            <a:endParaRPr b="1" sz="1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.pagto = pagto;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9"/>
          <p:cNvSpPr txBox="1"/>
          <p:nvPr>
            <p:ph idx="1" type="body"/>
          </p:nvPr>
        </p:nvSpPr>
        <p:spPr>
          <a:xfrm>
            <a:off x="311700" y="1162450"/>
            <a:ext cx="87093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Java: Spring, Guice, Dagger2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TypeScript: InversifyJS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Go: wire</a:t>
            </a:r>
            <a:endParaRPr sz="2400"/>
          </a:p>
        </p:txBody>
      </p:sp>
      <p:sp>
        <p:nvSpPr>
          <p:cNvPr id="661" name="Google Shape;661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Frameworks de Injeção de Dependência</a:t>
            </a:r>
            <a:endParaRPr sz="2500"/>
          </a:p>
        </p:txBody>
      </p:sp>
      <p:sp>
        <p:nvSpPr>
          <p:cNvPr id="662" name="Google Shape;662;p9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100"/>
          <p:cNvSpPr txBox="1"/>
          <p:nvPr/>
        </p:nvSpPr>
        <p:spPr>
          <a:xfrm>
            <a:off x="5424775" y="401725"/>
            <a:ext cx="32112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Nome hipotético de um framework de injeção de dependência</a:t>
            </a:r>
            <a:endParaRPr sz="1700">
              <a:solidFill>
                <a:srgbClr val="666666"/>
              </a:solidFill>
            </a:endParaRPr>
          </a:p>
        </p:txBody>
      </p:sp>
      <p:cxnSp>
        <p:nvCxnSpPr>
          <p:cNvPr id="669" name="Google Shape;669;p100"/>
          <p:cNvCxnSpPr>
            <a:endCxn id="668" idx="1"/>
          </p:cNvCxnSpPr>
          <p:nvPr/>
        </p:nvCxnSpPr>
        <p:spPr>
          <a:xfrm flipH="1" rot="10800000">
            <a:off x="3019075" y="886525"/>
            <a:ext cx="2405700" cy="173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p100"/>
          <p:cNvSpPr txBox="1"/>
          <p:nvPr/>
        </p:nvSpPr>
        <p:spPr>
          <a:xfrm>
            <a:off x="836150" y="1470350"/>
            <a:ext cx="5776800" cy="277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Cliente {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void foo() {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  A a = </a:t>
            </a:r>
            <a:r>
              <a:rPr lang="en" sz="21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DIF.getInstance(A.class);</a:t>
            </a:r>
            <a:endParaRPr sz="2100"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Pergunta: como o framework vai inferir a dependência que precisa injetar na classe A?</a:t>
            </a:r>
            <a:endParaRPr sz="2500"/>
          </a:p>
        </p:txBody>
      </p:sp>
      <p:sp>
        <p:nvSpPr>
          <p:cNvPr id="676" name="Google Shape;676;p10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Pergunta: como o framework vai inferir a dependência que precisa injetar na classe A?</a:t>
            </a:r>
            <a:endParaRPr sz="2500"/>
          </a:p>
        </p:txBody>
      </p:sp>
      <p:sp>
        <p:nvSpPr>
          <p:cNvPr id="682" name="Google Shape;682;p10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3" name="Google Shape;683;p102"/>
          <p:cNvSpPr txBox="1"/>
          <p:nvPr/>
        </p:nvSpPr>
        <p:spPr>
          <a:xfrm>
            <a:off x="1764350" y="1759675"/>
            <a:ext cx="4436100" cy="252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{ 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dependencies</a:t>
            </a:r>
            <a:r>
              <a:rPr lang="en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     "ServicoPagto": {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        "class": "PgtoPayPal"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Exercício: Qual a principal vantagem de usar um DIF?</a:t>
            </a:r>
            <a:endParaRPr sz="2500"/>
          </a:p>
        </p:txBody>
      </p:sp>
      <p:sp>
        <p:nvSpPr>
          <p:cNvPr id="689" name="Google Shape;689;p10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</a:t>
            </a:r>
            <a:r>
              <a:rPr lang="en"/>
              <a:t>ício</a:t>
            </a:r>
            <a:endParaRPr/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232475"/>
            <a:ext cx="8520600" cy="26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Qual a interface de uma:</a:t>
            </a:r>
            <a:endParaRPr sz="2400"/>
          </a:p>
          <a:p>
            <a:pPr indent="-3810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Função?</a:t>
            </a:r>
            <a:endParaRPr sz="2400"/>
          </a:p>
          <a:p>
            <a:pPr indent="-3810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Classe?</a:t>
            </a:r>
            <a:endParaRPr sz="2400"/>
          </a:p>
          <a:p>
            <a:pPr indent="-3810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Pacote ou biblioteca?</a:t>
            </a:r>
            <a:endParaRPr sz="2400"/>
          </a:p>
          <a:p>
            <a:pPr indent="-381000" lvl="1" marL="91440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Backend?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" name="Google Shape;149;p3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4"/>
          <p:cNvSpPr txBox="1"/>
          <p:nvPr>
            <p:ph idx="1" type="body"/>
          </p:nvPr>
        </p:nvSpPr>
        <p:spPr>
          <a:xfrm>
            <a:off x="311700" y="1391050"/>
            <a:ext cx="87093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Parâmetros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Funções de ordem superior (ou funções lambda)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Classes genéricas (polimorfismo paramétrico)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Herança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Design Patterns (Strategy, Template Method, etc)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Interfaces (DIP: Dependency Inversion Principle)</a:t>
            </a:r>
            <a:endParaRPr sz="2200"/>
          </a:p>
          <a:p>
            <a:pPr indent="-3746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300"/>
              <a:buAutoNum type="arabicPeriod"/>
            </a:pPr>
            <a:r>
              <a:rPr lang="en" sz="2200"/>
              <a:t>Injeção de dependências (possivelmente, usando frameworks)</a:t>
            </a:r>
            <a:endParaRPr sz="2200"/>
          </a:p>
        </p:txBody>
      </p:sp>
      <p:sp>
        <p:nvSpPr>
          <p:cNvPr id="695" name="Google Shape;695;p10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Resumo: Como tornar uma função ou classe aberta a extensões?</a:t>
            </a:r>
            <a:r>
              <a:rPr lang="en" sz="3000"/>
              <a:t>                       </a:t>
            </a:r>
            <a:r>
              <a:rPr lang="en" sz="2200"/>
              <a:t>(OCP: Open/Closed Principle)</a:t>
            </a:r>
            <a:endParaRPr sz="1700"/>
          </a:p>
        </p:txBody>
      </p:sp>
      <p:sp>
        <p:nvSpPr>
          <p:cNvPr id="696" name="Google Shape;696;p10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5"/>
          <p:cNvSpPr txBox="1"/>
          <p:nvPr>
            <p:ph idx="1" type="body"/>
          </p:nvPr>
        </p:nvSpPr>
        <p:spPr>
          <a:xfrm>
            <a:off x="311700" y="15334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3600"/>
              <a:t>Design Docs</a:t>
            </a:r>
            <a:endParaRPr sz="3600"/>
          </a:p>
        </p:txBody>
      </p:sp>
      <p:sp>
        <p:nvSpPr>
          <p:cNvPr id="702" name="Google Shape;702;p10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Design Docs</a:t>
            </a:r>
            <a:endParaRPr sz="2500"/>
          </a:p>
        </p:txBody>
      </p:sp>
      <p:sp>
        <p:nvSpPr>
          <p:cNvPr id="708" name="Google Shape;708;p106"/>
          <p:cNvSpPr txBox="1"/>
          <p:nvPr>
            <p:ph idx="1" type="body"/>
          </p:nvPr>
        </p:nvSpPr>
        <p:spPr>
          <a:xfrm>
            <a:off x="311700" y="1162450"/>
            <a:ext cx="87093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</a:t>
            </a:r>
            <a:r>
              <a:rPr lang="en" sz="2400"/>
              <a:t>escreve questões de design importantes: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Novo sistema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</a:t>
            </a:r>
            <a:r>
              <a:rPr lang="en" sz="2400"/>
              <a:t>ova funcionalidade importante de um sistema </a:t>
            </a:r>
            <a:r>
              <a:rPr lang="en" sz="2400">
                <a:highlight>
                  <a:srgbClr val="FFF2CC"/>
                </a:highlight>
              </a:rPr>
              <a:t>⇒ manuten</a:t>
            </a:r>
            <a:r>
              <a:rPr lang="en" sz="2400">
                <a:highlight>
                  <a:srgbClr val="FFF2CC"/>
                </a:highlight>
              </a:rPr>
              <a:t>ção </a:t>
            </a:r>
            <a:r>
              <a:rPr lang="en" sz="2400">
                <a:highlight>
                  <a:srgbClr val="FFF2CC"/>
                </a:highlight>
              </a:rPr>
              <a:t>evolutiva</a:t>
            </a:r>
            <a:endParaRPr sz="2400">
              <a:highlight>
                <a:srgbClr val="FFF2CC"/>
              </a:highlight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Escrita colaborativa: r</a:t>
            </a:r>
            <a:r>
              <a:rPr lang="en" sz="2400"/>
              <a:t>evisado e aprovado pelo time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Alguns projetos, usam o termo RFC (Request for Comments) </a:t>
            </a:r>
            <a:endParaRPr sz="2400"/>
          </a:p>
        </p:txBody>
      </p:sp>
      <p:sp>
        <p:nvSpPr>
          <p:cNvPr id="709" name="Google Shape;709;p10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7"/>
          <p:cNvSpPr txBox="1"/>
          <p:nvPr>
            <p:ph idx="1" type="body"/>
          </p:nvPr>
        </p:nvSpPr>
        <p:spPr>
          <a:xfrm>
            <a:off x="311700" y="19144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800"/>
              <a:t>"Most teams at Google require an approved design document before starting work on any major project."</a:t>
            </a:r>
            <a:endParaRPr sz="2800"/>
          </a:p>
        </p:txBody>
      </p:sp>
      <p:sp>
        <p:nvSpPr>
          <p:cNvPr id="715" name="Google Shape;715;p10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6" name="Google Shape;71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300" y="107900"/>
            <a:ext cx="1290026" cy="169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Seções de um Design Doc</a:t>
            </a:r>
            <a:endParaRPr sz="2500"/>
          </a:p>
        </p:txBody>
      </p:sp>
      <p:sp>
        <p:nvSpPr>
          <p:cNvPr id="722" name="Google Shape;722;p108"/>
          <p:cNvSpPr txBox="1"/>
          <p:nvPr>
            <p:ph idx="1" type="body"/>
          </p:nvPr>
        </p:nvSpPr>
        <p:spPr>
          <a:xfrm>
            <a:off x="311700" y="1162450"/>
            <a:ext cx="87909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Contexto e objetivo 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Design proposto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Trade-offs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Designs alternativos e justificativa de porque não foram adotados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en" sz="2200"/>
              <a:t>Impactos em requisitos não-funcionais</a:t>
            </a:r>
            <a:endParaRPr sz="2200"/>
          </a:p>
        </p:txBody>
      </p:sp>
      <p:sp>
        <p:nvSpPr>
          <p:cNvPr id="723" name="Google Shape;723;p10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4" name="Google Shape;724;p108"/>
          <p:cNvSpPr txBox="1"/>
          <p:nvPr/>
        </p:nvSpPr>
        <p:spPr>
          <a:xfrm>
            <a:off x="1540025" y="4464375"/>
            <a:ext cx="614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Geralmente, não é um documento extenso (~ 5 páginas)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9"/>
          <p:cNvSpPr txBox="1"/>
          <p:nvPr>
            <p:ph idx="1" type="body"/>
          </p:nvPr>
        </p:nvSpPr>
        <p:spPr>
          <a:xfrm>
            <a:off x="311700" y="1162450"/>
            <a:ext cx="87093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X ou BlueSky:  editar tweets; permitir posts longos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Banco digital: agendar PIX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WhatsApp: integração com Lhama</a:t>
            </a:r>
            <a:endParaRPr sz="2400"/>
          </a:p>
        </p:txBody>
      </p:sp>
      <p:sp>
        <p:nvSpPr>
          <p:cNvPr id="730" name="Google Shape;730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Exemplos</a:t>
            </a:r>
            <a:endParaRPr sz="2500"/>
          </a:p>
        </p:txBody>
      </p:sp>
      <p:sp>
        <p:nvSpPr>
          <p:cNvPr id="731" name="Google Shape;731;p10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0"/>
          <p:cNvSpPr txBox="1"/>
          <p:nvPr>
            <p:ph idx="1" type="body"/>
          </p:nvPr>
        </p:nvSpPr>
        <p:spPr>
          <a:xfrm>
            <a:off x="311700" y="1162450"/>
            <a:ext cx="87093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https://www.designdocs.dev/library</a:t>
            </a:r>
            <a:endParaRPr sz="2400"/>
          </a:p>
        </p:txBody>
      </p:sp>
      <p:sp>
        <p:nvSpPr>
          <p:cNvPr id="737" name="Google Shape;737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Exemplos reais</a:t>
            </a:r>
            <a:endParaRPr sz="2500"/>
          </a:p>
        </p:txBody>
      </p:sp>
      <p:sp>
        <p:nvSpPr>
          <p:cNvPr id="738" name="Google Shape;738;p11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1"/>
          <p:cNvSpPr txBox="1"/>
          <p:nvPr>
            <p:ph idx="1" type="body"/>
          </p:nvPr>
        </p:nvSpPr>
        <p:spPr>
          <a:xfrm>
            <a:off x="311700" y="15334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3600"/>
              <a:t>Fim</a:t>
            </a:r>
            <a:endParaRPr sz="3600"/>
          </a:p>
        </p:txBody>
      </p:sp>
      <p:sp>
        <p:nvSpPr>
          <p:cNvPr id="744" name="Google Shape;744;p11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Hiding em 1 slide</a:t>
            </a:r>
            <a:endParaRPr/>
          </a:p>
        </p:txBody>
      </p:sp>
      <p:sp>
        <p:nvSpPr>
          <p:cNvPr id="155" name="Google Shape;155;p3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749" y="1150300"/>
            <a:ext cx="4974599" cy="31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/>
          <p:nvPr/>
        </p:nvSpPr>
        <p:spPr>
          <a:xfrm>
            <a:off x="1370050" y="4325375"/>
            <a:ext cx="63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Fonte: Bertrand Meyer, Object-oriented software construction, 1997 (pág. 51)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